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3" r:id="rId3"/>
    <p:sldId id="264" r:id="rId4"/>
    <p:sldId id="265" r:id="rId5"/>
    <p:sldId id="266" r:id="rId6"/>
    <p:sldId id="267" r:id="rId7"/>
    <p:sldId id="269" r:id="rId8"/>
    <p:sldId id="271" r:id="rId9"/>
    <p:sldId id="268" r:id="rId10"/>
    <p:sldId id="270" r:id="rId11"/>
    <p:sldId id="274" r:id="rId12"/>
    <p:sldId id="273" r:id="rId13"/>
    <p:sldId id="278" r:id="rId14"/>
    <p:sldId id="280" r:id="rId15"/>
    <p:sldId id="281" r:id="rId16"/>
    <p:sldId id="285" r:id="rId17"/>
    <p:sldId id="282" r:id="rId18"/>
    <p:sldId id="283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A9D5E9-948D-4CB2-B0F1-056A8A86E13D}">
          <p14:sldIdLst>
            <p14:sldId id="258"/>
            <p14:sldId id="263"/>
            <p14:sldId id="264"/>
            <p14:sldId id="265"/>
            <p14:sldId id="266"/>
          </p14:sldIdLst>
        </p14:section>
        <p14:section name="Goals" id="{C3DF5374-1FA6-4BBD-B89D-ECFB426AE984}">
          <p14:sldIdLst>
            <p14:sldId id="267"/>
            <p14:sldId id="269"/>
            <p14:sldId id="271"/>
          </p14:sldIdLst>
        </p14:section>
        <p14:section name="Overview" id="{187CFF11-1B5F-4E53-8A99-F8000D242BE3}">
          <p14:sldIdLst>
            <p14:sldId id="268"/>
            <p14:sldId id="270"/>
            <p14:sldId id="274"/>
            <p14:sldId id="273"/>
          </p14:sldIdLst>
        </p14:section>
        <p14:section name="What's Next" id="{BCB8F955-E575-4818-9266-FFEE11B21AF6}">
          <p14:sldIdLst>
            <p14:sldId id="278"/>
            <p14:sldId id="280"/>
            <p14:sldId id="281"/>
            <p14:sldId id="285"/>
            <p14:sldId id="282"/>
            <p14:sldId id="283"/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2019-06-23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2019-06-23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2019-06-23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2019-06-23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2019-06-23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2019-06-23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2019-06-23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2019-06-23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2019-06-23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2019-06-23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2019-06-23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2019-06-23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2019-06-23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tile tx="0" ty="1358900" sx="64000" sy="64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2019-06-23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Project “700”: New Life for DCC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International DCC Convention</a:t>
            </a:r>
            <a:br>
              <a:rPr lang="en-US" dirty="0"/>
            </a:br>
            <a:r>
              <a:rPr lang="en-US" dirty="0"/>
              <a:t>Eindhoven 2019</a:t>
            </a:r>
            <a:br>
              <a:rPr lang="en-US" dirty="0"/>
            </a:br>
            <a:r>
              <a:rPr lang="en-US" dirty="0"/>
              <a:t>Jac Goudsmit</a:t>
            </a: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602CA-4CEE-4FD7-BC81-08213F35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Recorder Architecture (3rd Generation)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3B6E0-09D7-42EC-85B8-3B43DEB5C2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Head Assembly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Read/Write Amplifiers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Drive Processor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PASC Codec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Controller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Deck Controller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E2F613-B98A-4C14-ADEE-339A4B09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18" y="1435100"/>
            <a:ext cx="7252553" cy="504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83099-34EA-4838-869E-0EB76F26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18" y="1435100"/>
            <a:ext cx="7252553" cy="5047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B9344B-4A99-427A-A1E6-E4F291EB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8" y="1434112"/>
            <a:ext cx="7253973" cy="5048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69B162-271A-46DA-B517-A6ED1A04D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8" y="1434111"/>
            <a:ext cx="7253974" cy="50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324A3A-3172-431F-B1E3-3DD8AAD1E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9" y="1439054"/>
            <a:ext cx="7246872" cy="50436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93341F-90A6-4CF0-8D33-72FEF6952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8" y="1433123"/>
            <a:ext cx="7255394" cy="50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793341F-90A6-4CF0-8D33-72FEF695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8" y="1433123"/>
            <a:ext cx="7255394" cy="50496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B602CA-4CEE-4FD7-BC81-08213F35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 DCC Recorder New Tricks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3B6E0-09D7-42EC-85B8-3B43DEB5C2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2400" dirty="0"/>
              <a:t>Everything that gets stored on tape is controlled by the DRP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2400" dirty="0"/>
              <a:t>Everything the DRP does is controlled by the Main Controller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2400" dirty="0"/>
              <a:t>Replace The Main Controller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2400" dirty="0"/>
              <a:t>Bad Idea!</a:t>
            </a: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FA93C26-CF10-4AE1-B56B-5D96CFB17ADC}"/>
              </a:ext>
            </a:extLst>
          </p:cNvPr>
          <p:cNvSpPr/>
          <p:nvPr/>
        </p:nvSpPr>
        <p:spPr>
          <a:xfrm>
            <a:off x="6716486" y="5092699"/>
            <a:ext cx="1828800" cy="1656443"/>
          </a:xfrm>
          <a:prstGeom prst="irregularSeal1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F0D89-DAB8-4105-AC3A-75A5B8A57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6" y="20539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417B8-8E8B-4350-9DBF-E05F8F70A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04" y="1349188"/>
            <a:ext cx="5424551" cy="4743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605D7-2409-4877-A031-B6DEE84DC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04" y="1349188"/>
            <a:ext cx="5424552" cy="4743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BBDB-77A2-4998-B781-1426F2C7F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04" y="1751721"/>
            <a:ext cx="5424553" cy="40246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8CC28B-9898-4DE5-BB62-48A89D9E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Sleep, Data!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70830-A196-4775-B59F-949AB81D7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800" dirty="0"/>
              <a:t>Need L3 Bus to Control the DRP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800" dirty="0"/>
              <a:t>Main Controller Needs to Be Gone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800" dirty="0"/>
              <a:t>Challenge!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800" dirty="0"/>
              <a:t>Put It To Sleep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800" dirty="0"/>
              <a:t>Take Over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4991A3-F90A-423B-A548-1A286B827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89" y="1349186"/>
            <a:ext cx="5424553" cy="4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98F7-3EA0-46CA-8DBD-8EC5DCB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32E4C-DE1D-46C9-831D-21143FAEB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I’ve Done So Far And Where I’m Going Next</a:t>
            </a:r>
          </a:p>
        </p:txBody>
      </p:sp>
    </p:spTree>
    <p:extLst>
      <p:ext uri="{BB962C8B-B14F-4D97-AF65-F5344CB8AC3E}">
        <p14:creationId xmlns:p14="http://schemas.microsoft.com/office/powerpoint/2010/main" val="26128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17E6E8-143E-4BD6-9075-82664C33B2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04" y="1371600"/>
            <a:ext cx="73152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AA1C1-35AA-4C31-8C77-D8E08B0F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88E-7D97-4447-AD36-CC8970E93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 Analyzer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21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A1C1-35AA-4C31-8C77-D8E08B0F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88E-7D97-4447-AD36-CC8970E93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 Analyzer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Service Manuals, Data Sheets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F0CD4-CF4E-41AF-9B3E-F058CC064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08100"/>
            <a:ext cx="73152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7F939-FBC6-4690-A774-53BE8DD6B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08100"/>
            <a:ext cx="7315200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D930C-24C2-4E2E-9BE0-A3F8145137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86" y="1308100"/>
            <a:ext cx="7315200" cy="41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E8233E9-D3C0-4AA2-B7D4-A5DB73B31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2" y="1371600"/>
            <a:ext cx="73152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AA1C1-35AA-4C31-8C77-D8E08B0F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88E-7D97-4447-AD36-CC8970E93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 Analyzer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Service Manuals, Data Sheets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Microcontrollers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A1C1-35AA-4C31-8C77-D8E08B0F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88E-7D97-4447-AD36-CC8970E93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 Analyzer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Service Manuals, Data Sheets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Microcontrollers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Deck Controller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0F117D-C2E6-48AC-B239-87AC05B31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2" y="1308100"/>
            <a:ext cx="7315200" cy="4114800"/>
          </a:xfrm>
          <a:prstGeom prst="rect">
            <a:avLst/>
          </a:prstGeom>
        </p:spPr>
      </p:pic>
      <p:pic>
        <p:nvPicPr>
          <p:cNvPr id="21" name="VID-20190518-WA0002">
            <a:hlinkClick r:id="" action="ppaction://media"/>
            <a:extLst>
              <a:ext uri="{FF2B5EF4-FFF2-40B4-BE49-F238E27FC236}">
                <a16:creationId xmlns:a16="http://schemas.microsoft.com/office/drawing/2014/main" id="{59834165-A38B-4991-A40E-5EB3E0085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2" y="1308100"/>
            <a:ext cx="7315200" cy="41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9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A1C1-35AA-4C31-8C77-D8E08B0F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88E-7D97-4447-AD36-CC8970E93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 Analyzer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Service Manuals, Data Sheets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Microcontrollers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Deck Controller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Front Panel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7E850-EC23-498C-9028-00D9E0645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55271"/>
            <a:ext cx="7373257" cy="4147457"/>
          </a:xfrm>
          <a:prstGeom prst="rect">
            <a:avLst/>
          </a:prstGeom>
        </p:spPr>
      </p:pic>
      <p:pic>
        <p:nvPicPr>
          <p:cNvPr id="7" name="VID-20190606-WA0000">
            <a:hlinkClick r:id="" action="ppaction://media"/>
            <a:extLst>
              <a:ext uri="{FF2B5EF4-FFF2-40B4-BE49-F238E27FC236}">
                <a16:creationId xmlns:a16="http://schemas.microsoft.com/office/drawing/2014/main" id="{2A412AB7-A037-4623-B340-CBB1B7774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1355271"/>
            <a:ext cx="7373257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9EB2-B0DF-4E33-96CE-47D71D50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3.5: Perfect(?) for Project “700”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C8665-A176-433D-9EB0-BB5F81AC34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Arm Cortex M4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120MHz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5V Compatible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Multiple Serial/SPI Ports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I2S Bus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SD Card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USB (Including Audio)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r>
              <a:rPr lang="en-US" sz="2400" dirty="0"/>
              <a:t>Perfect to Dump DCC’s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1026" name="Picture 2" descr="https://www.pjrc.com/store/teensy35.jpg">
            <a:extLst>
              <a:ext uri="{FF2B5EF4-FFF2-40B4-BE49-F238E27FC236}">
                <a16:creationId xmlns:a16="http://schemas.microsoft.com/office/drawing/2014/main" id="{FEA659AD-5442-4117-8E92-206476E0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81943"/>
            <a:ext cx="7346666" cy="21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A98F-AFCB-4CB5-AA26-D61B4758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Goudsmit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550D-4835-4A25-906E-5B43D5AEED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Eindhoven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7F52CE-C402-4CDD-9899-211860FE6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t="28334" r="25413" b="21666"/>
          <a:stretch/>
        </p:blipFill>
        <p:spPr>
          <a:xfrm rot="16200000">
            <a:off x="5572685" y="1964082"/>
            <a:ext cx="4704235" cy="3528176"/>
          </a:xfrm>
        </p:spPr>
      </p:pic>
    </p:spTree>
    <p:extLst>
      <p:ext uri="{BB962C8B-B14F-4D97-AF65-F5344CB8AC3E}">
        <p14:creationId xmlns:p14="http://schemas.microsoft.com/office/powerpoint/2010/main" val="42477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D2C4-1A53-48B8-8119-D4614AE6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9407B-CE80-4209-BE7D-B15B2870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764" indent="-342900">
              <a:buFont typeface="Wingdings" panose="05000000000000000000" pitchFamily="2" charset="2"/>
              <a:buChar char="§"/>
            </a:pPr>
            <a:r>
              <a:rPr lang="en-US" sz="2400" dirty="0"/>
              <a:t>Dump DCC’s to SD Card (Audio and Text)</a:t>
            </a:r>
          </a:p>
          <a:p>
            <a:pPr marL="397764" indent="-342900">
              <a:buFont typeface="Wingdings" panose="05000000000000000000" pitchFamily="2" charset="2"/>
              <a:buChar char="§"/>
            </a:pPr>
            <a:r>
              <a:rPr lang="en-US" sz="2400" dirty="0"/>
              <a:t>Record DCC’s from SD Card</a:t>
            </a:r>
          </a:p>
          <a:p>
            <a:pPr marL="397764" indent="-342900">
              <a:buFont typeface="Wingdings" panose="05000000000000000000" pitchFamily="2" charset="2"/>
              <a:buChar char="§"/>
            </a:pPr>
            <a:r>
              <a:rPr lang="en-US" sz="2400" dirty="0"/>
              <a:t>Control Multiple Decks for Series Production</a:t>
            </a:r>
          </a:p>
          <a:p>
            <a:pPr marL="397764" indent="-342900">
              <a:buFont typeface="Wingdings" panose="05000000000000000000" pitchFamily="2" charset="2"/>
              <a:buChar char="§"/>
            </a:pPr>
            <a:r>
              <a:rPr lang="en-US" sz="2400" dirty="0"/>
              <a:t>Record Audio in Other Formats (MP3, </a:t>
            </a:r>
            <a:r>
              <a:rPr lang="en-US" sz="2400" dirty="0" err="1"/>
              <a:t>Ogg</a:t>
            </a:r>
            <a:r>
              <a:rPr lang="en-US" sz="2400" dirty="0"/>
              <a:t> </a:t>
            </a:r>
            <a:r>
              <a:rPr lang="en-US" sz="2400" dirty="0" err="1"/>
              <a:t>Vorbis</a:t>
            </a:r>
            <a:r>
              <a:rPr lang="en-US" sz="2400" dirty="0"/>
              <a:t>)</a:t>
            </a:r>
          </a:p>
          <a:p>
            <a:pPr marL="397764" indent="-342900">
              <a:buFont typeface="Wingdings" panose="05000000000000000000" pitchFamily="2" charset="2"/>
              <a:buChar char="§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33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8D8E-0339-4316-9D58-2D0E22F9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9EF43-C073-4917-B750-C499E1E63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Datasheets and Service Manuals, There Is Still Life in DCC</a:t>
            </a:r>
          </a:p>
          <a:p>
            <a:r>
              <a:rPr lang="en-US" dirty="0"/>
              <a:t>Project “700” for “Missing” Functionality</a:t>
            </a:r>
          </a:p>
          <a:p>
            <a:r>
              <a:rPr lang="en-US" dirty="0"/>
              <a:t>Additional Functionality</a:t>
            </a:r>
          </a:p>
          <a:p>
            <a:r>
              <a:rPr lang="en-US" dirty="0"/>
              <a:t>Heads and Tapes Will Become Problem</a:t>
            </a:r>
          </a:p>
          <a:p>
            <a:r>
              <a:rPr lang="en-US" dirty="0"/>
              <a:t>DCC-175 Version May Be Possible</a:t>
            </a:r>
          </a:p>
          <a:p>
            <a:r>
              <a:rPr lang="en-US"/>
              <a:t>Questions And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A98F-AFCB-4CB5-AA26-D61B4758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Goudsmit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550D-4835-4A25-906E-5B43D5AEED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Eindhoven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DCC-FAQ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FD988-A03E-4DEA-A302-BDA71777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39" y="1562149"/>
            <a:ext cx="64103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A98F-AFCB-4CB5-AA26-D61B4758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Goudsmit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550D-4835-4A25-906E-5B43D5AEED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Eindhoven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DCC-FAQ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USA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49BF2-A650-45C6-905C-9CD21F27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10446" r="19347" b="12407"/>
          <a:stretch/>
        </p:blipFill>
        <p:spPr>
          <a:xfrm>
            <a:off x="4771536" y="1075769"/>
            <a:ext cx="6306532" cy="52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A98F-AFCB-4CB5-AA26-D61B4758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Goudsmit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550D-4835-4A25-906E-5B43D5AEED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Eindhoven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DCC-FAQ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USA</a:t>
            </a:r>
          </a:p>
          <a:p>
            <a:pPr marL="512064" indent="-457200">
              <a:buFont typeface="Wingdings" panose="05000000000000000000" pitchFamily="2" charset="2"/>
              <a:buChar char="§"/>
            </a:pPr>
            <a:r>
              <a:rPr lang="en-US" sz="3200" dirty="0"/>
              <a:t>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5E379-4F60-453E-BE17-FAA0577C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50104"/>
            <a:ext cx="7244336" cy="29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B1C4-3C1E-475E-960E-0E57AF66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“700”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74412-BF0D-42D5-A561-B98C6EBD6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the Fails!</a:t>
            </a:r>
          </a:p>
        </p:txBody>
      </p:sp>
    </p:spTree>
    <p:extLst>
      <p:ext uri="{BB962C8B-B14F-4D97-AF65-F5344CB8AC3E}">
        <p14:creationId xmlns:p14="http://schemas.microsoft.com/office/powerpoint/2010/main" val="1718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752F-4CC3-4E45-A0D0-47B68977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Features Compared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18C66-7F28-4328-B920-DA905D2A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Prerecorded DCC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EB9-C604-434D-A90C-B6288CF9772C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Search by Track Title</a:t>
            </a:r>
          </a:p>
          <a:p>
            <a:r>
              <a:rPr lang="en-US" dirty="0"/>
              <a:t>Player Knows What’s on B Side</a:t>
            </a:r>
          </a:p>
          <a:p>
            <a:r>
              <a:rPr lang="en-US" dirty="0"/>
              <a:t>ITTS Information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16DF4-9317-4781-A341-5CBB76ECEB2D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User Recorded DCC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4BFC77-8745-42FA-8F38-89E354E425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Track Titles on 3rd Gen Only</a:t>
            </a:r>
          </a:p>
          <a:p>
            <a:r>
              <a:rPr lang="en-US" dirty="0"/>
              <a:t>Search by Track Number Only</a:t>
            </a:r>
          </a:p>
        </p:txBody>
      </p:sp>
    </p:spTree>
    <p:extLst>
      <p:ext uri="{BB962C8B-B14F-4D97-AF65-F5344CB8AC3E}">
        <p14:creationId xmlns:p14="http://schemas.microsoft.com/office/powerpoint/2010/main" val="334446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E1AA-6898-4686-B376-C3FA059C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User-Recorded DCC Can’t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9CBDE-5813-4BE6-B47A-DBB8C803A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Titles from 3G Recorders Not Visible on Earlier Recorders</a:t>
            </a:r>
          </a:p>
          <a:p>
            <a:r>
              <a:rPr lang="en-US" dirty="0"/>
              <a:t>No Recorders Have an ITTS Decoder</a:t>
            </a:r>
          </a:p>
          <a:p>
            <a:r>
              <a:rPr lang="en-US" dirty="0"/>
              <a:t>Only DCC-175 Can Record Titles “On The Fly”</a:t>
            </a:r>
          </a:p>
          <a:p>
            <a:r>
              <a:rPr lang="en-US" dirty="0"/>
              <a:t>Text Data from Prerecorded DCC’s Can’t Be Archived</a:t>
            </a:r>
          </a:p>
          <a:p>
            <a:r>
              <a:rPr lang="en-US" dirty="0"/>
              <a:t>Creating Prerecorded Tapes Is Impossible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7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27AA-EFBF-4552-912E-21BF8636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A4BA-BAF2-4D93-BD5F-87338D8AE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Perspective of a Power User / Hacker</a:t>
            </a:r>
          </a:p>
        </p:txBody>
      </p:sp>
    </p:spTree>
    <p:extLst>
      <p:ext uri="{BB962C8B-B14F-4D97-AF65-F5344CB8AC3E}">
        <p14:creationId xmlns:p14="http://schemas.microsoft.com/office/powerpoint/2010/main" val="41060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slides.potx" id="{1F21CAEF-9FBE-490C-A0F8-816FBEE90D46}" vid="{85D2A922-5EE5-4375-8B4A-B39999B15898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slides</Template>
  <TotalTime>148</TotalTime>
  <Words>374</Words>
  <Application>Microsoft Office PowerPoint</Application>
  <PresentationFormat>Widescreen</PresentationFormat>
  <Paragraphs>97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Wingdings</vt:lpstr>
      <vt:lpstr>Wingdings 2</vt:lpstr>
      <vt:lpstr>Wingdings 3</vt:lpstr>
      <vt:lpstr>Nightfall design template</vt:lpstr>
      <vt:lpstr>Project “700”: New Life for DCC</vt:lpstr>
      <vt:lpstr>Jac Goudsmit</vt:lpstr>
      <vt:lpstr>Jac Goudsmit</vt:lpstr>
      <vt:lpstr>Jac Goudsmit</vt:lpstr>
      <vt:lpstr>Jac Goudsmit</vt:lpstr>
      <vt:lpstr>Project “700” Goals</vt:lpstr>
      <vt:lpstr>DCC Features Compared</vt:lpstr>
      <vt:lpstr>What User-Recorded DCC Can’t Do</vt:lpstr>
      <vt:lpstr>DCC Overview</vt:lpstr>
      <vt:lpstr>DCC Recorder Architecture (3rd Generation)</vt:lpstr>
      <vt:lpstr>Teaching a DCC Recorder New Tricks</vt:lpstr>
      <vt:lpstr>Sleep, Data!</vt:lpstr>
      <vt:lpstr>What’s Next?</vt:lpstr>
      <vt:lpstr>Current Status</vt:lpstr>
      <vt:lpstr>Current Status</vt:lpstr>
      <vt:lpstr>Current Status</vt:lpstr>
      <vt:lpstr>Current Status</vt:lpstr>
      <vt:lpstr>Current Status</vt:lpstr>
      <vt:lpstr>Teensy 3.5: Perfect(?) for Project “700”</vt:lpstr>
      <vt:lpstr>Future Ideas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“700”: New Life for DCC</dc:title>
  <dc:creator>Jac Goudsmit</dc:creator>
  <cp:lastModifiedBy>Jac Goudsmit</cp:lastModifiedBy>
  <cp:revision>13</cp:revision>
  <dcterms:created xsi:type="dcterms:W3CDTF">2019-06-21T12:54:41Z</dcterms:created>
  <dcterms:modified xsi:type="dcterms:W3CDTF">2019-06-23T08:08:07Z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